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14"/>
  </p:notesMasterIdLst>
  <p:handoutMasterIdLst>
    <p:handoutMasterId r:id="rId15"/>
  </p:handoutMasterIdLst>
  <p:sldIdLst>
    <p:sldId id="258" r:id="rId3"/>
    <p:sldId id="330" r:id="rId4"/>
    <p:sldId id="344" r:id="rId5"/>
    <p:sldId id="345" r:id="rId6"/>
    <p:sldId id="290" r:id="rId7"/>
    <p:sldId id="346" r:id="rId8"/>
    <p:sldId id="347" r:id="rId9"/>
    <p:sldId id="349" r:id="rId10"/>
    <p:sldId id="350" r:id="rId11"/>
    <p:sldId id="325" r:id="rId12"/>
    <p:sldId id="282" r:id="rId13"/>
  </p:sldIdLst>
  <p:sldSz cx="9144000" cy="5141913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7" userDrawn="1">
          <p15:clr>
            <a:srgbClr val="A4A3A4"/>
          </p15:clr>
        </p15:guide>
        <p15:guide id="2" pos="278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734207-E10B-8400-CFE5-5ECE8782EAD1}" name="T204613" initials="TT" userId="S::T204613@it.tencent.com::dc452da3-ed65-4683-ad2f-3377c64dacd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075"/>
    <a:srgbClr val="37B0E8"/>
    <a:srgbClr val="F0F1F3"/>
    <a:srgbClr val="54667A"/>
    <a:srgbClr val="586B7F"/>
    <a:srgbClr val="62768C"/>
    <a:srgbClr val="354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2" autoAdjust="0"/>
    <p:restoredTop sz="94207" autoAdjust="0"/>
  </p:normalViewPr>
  <p:slideViewPr>
    <p:cSldViewPr showGuides="1">
      <p:cViewPr varScale="1">
        <p:scale>
          <a:sx n="88" d="100"/>
          <a:sy n="88" d="100"/>
        </p:scale>
        <p:origin x="931" y="67"/>
      </p:cViewPr>
      <p:guideLst>
        <p:guide orient="horz" pos="1687"/>
        <p:guide pos="2789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851A6-0E57-4F08-8F18-4063E67D8C77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B2117-38C4-4C7F-A953-332D938357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BD61F-AB9E-C493-2DBC-01412FE94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6F1FA47-F0E1-5980-101D-967B0DA922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E3C6A6-7A99-EDC1-CA16-C84E20D197C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316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801FC-1FE6-ACF4-E869-92E3D7F48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D49797-F43A-3FDE-615B-B5D65483AF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F2EEE5-D9CF-E6A5-7106-4FEA917CB8E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4651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233E4-F161-BFA4-C55D-54A3A2430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9F7D68E-2F80-FDEA-88EF-67C1FCFCC1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F94CF9-CBFB-A5E1-1669-062D7835918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6474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E2150-BFA6-03C9-5F1C-D0218970B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A3A8EC0-92B7-1D44-048C-27F84E0E44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D29F80-4E99-3980-BBC0-5298A040F78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5664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338708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4515172"/>
            <a:ext cx="9144000" cy="626741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15"/>
            <a:ext cx="2057400" cy="438729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15"/>
            <a:ext cx="6019800" cy="438729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2026/1/14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" y="0"/>
            <a:ext cx="1279524" cy="5141913"/>
          </a:xfrm>
          <a:prstGeom prst="rect">
            <a:avLst/>
          </a:prstGeom>
          <a:solidFill>
            <a:srgbClr val="54667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279525" y="568056"/>
            <a:ext cx="786447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-1"/>
            <a:ext cx="395536" cy="5141913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907704" y="4900798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2026/1/14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35788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76746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817703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58661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9"/>
          <p:cNvSpPr>
            <a:spLocks noEditPoints="1"/>
          </p:cNvSpPr>
          <p:nvPr/>
        </p:nvSpPr>
        <p:spPr bwMode="auto">
          <a:xfrm>
            <a:off x="8675447" y="92075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475572" y="7179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8307349" y="72219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7906118" y="72068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7047488" y="77985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13215" y="94248"/>
            <a:ext cx="132594" cy="132592"/>
            <a:chOff x="8689063" y="2493438"/>
            <a:chExt cx="156623" cy="156623"/>
          </a:xfrm>
        </p:grpSpPr>
        <p:sp>
          <p:nvSpPr>
            <p:cNvPr id="27" name="矩形 26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5809" y="94248"/>
            <a:ext cx="132594" cy="132592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1" name="直接连接符 60"/>
          <p:cNvCxnSpPr/>
          <p:nvPr/>
        </p:nvCxnSpPr>
        <p:spPr>
          <a:xfrm>
            <a:off x="1107636" y="2729223"/>
            <a:ext cx="6897298" cy="0"/>
          </a:xfrm>
          <a:prstGeom prst="line">
            <a:avLst/>
          </a:prstGeom>
          <a:noFill/>
          <a:ln w="28575" cap="flat" cmpd="sng" algn="ctr">
            <a:solidFill>
              <a:srgbClr val="4B6075"/>
            </a:solidFill>
            <a:prstDash val="solid"/>
            <a:miter lim="800000"/>
          </a:ln>
          <a:effectLst/>
        </p:spPr>
      </p:cxnSp>
      <p:grpSp>
        <p:nvGrpSpPr>
          <p:cNvPr id="65" name="组合 64"/>
          <p:cNvGrpSpPr/>
          <p:nvPr/>
        </p:nvGrpSpPr>
        <p:grpSpPr>
          <a:xfrm>
            <a:off x="3759230" y="2882219"/>
            <a:ext cx="231813" cy="231701"/>
            <a:chOff x="3785450" y="3161055"/>
            <a:chExt cx="504762" cy="504762"/>
          </a:xfrm>
        </p:grpSpPr>
        <p:sp>
          <p:nvSpPr>
            <p:cNvPr id="66" name="椭圆 65"/>
            <p:cNvSpPr/>
            <p:nvPr/>
          </p:nvSpPr>
          <p:spPr>
            <a:xfrm>
              <a:off x="3785450" y="3161055"/>
              <a:ext cx="504762" cy="504762"/>
            </a:xfrm>
            <a:prstGeom prst="ellipse">
              <a:avLst/>
            </a:prstGeom>
            <a:solidFill>
              <a:srgbClr val="4A5F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Freeform 96"/>
            <p:cNvSpPr>
              <a:spLocks noChangeArrowheads="1"/>
            </p:cNvSpPr>
            <p:nvPr/>
          </p:nvSpPr>
          <p:spPr bwMode="auto">
            <a:xfrm>
              <a:off x="3892876" y="3261557"/>
              <a:ext cx="289909" cy="279400"/>
            </a:xfrm>
            <a:custGeom>
              <a:avLst/>
              <a:gdLst>
                <a:gd name="T0" fmla="*/ 78442719 w 602"/>
                <a:gd name="T1" fmla="*/ 71923702 h 580"/>
                <a:gd name="T2" fmla="*/ 78442719 w 602"/>
                <a:gd name="T3" fmla="*/ 71923702 h 580"/>
                <a:gd name="T4" fmla="*/ 78442719 w 602"/>
                <a:gd name="T5" fmla="*/ 71923702 h 580"/>
                <a:gd name="T6" fmla="*/ 74657633 w 602"/>
                <a:gd name="T7" fmla="*/ 75578543 h 580"/>
                <a:gd name="T8" fmla="*/ 3654665 w 602"/>
                <a:gd name="T9" fmla="*/ 75578543 h 580"/>
                <a:gd name="T10" fmla="*/ 0 w 602"/>
                <a:gd name="T11" fmla="*/ 71923702 h 580"/>
                <a:gd name="T12" fmla="*/ 0 w 602"/>
                <a:gd name="T13" fmla="*/ 71923702 h 580"/>
                <a:gd name="T14" fmla="*/ 0 w 602"/>
                <a:gd name="T15" fmla="*/ 71923702 h 580"/>
                <a:gd name="T16" fmla="*/ 10180751 w 602"/>
                <a:gd name="T17" fmla="*/ 53518347 h 580"/>
                <a:gd name="T18" fmla="*/ 21274806 w 602"/>
                <a:gd name="T19" fmla="*/ 49733080 h 580"/>
                <a:gd name="T20" fmla="*/ 30411109 w 602"/>
                <a:gd name="T21" fmla="*/ 46077877 h 580"/>
                <a:gd name="T22" fmla="*/ 30411109 w 602"/>
                <a:gd name="T23" fmla="*/ 38637768 h 580"/>
                <a:gd name="T24" fmla="*/ 26756804 w 602"/>
                <a:gd name="T25" fmla="*/ 29500304 h 580"/>
                <a:gd name="T26" fmla="*/ 24929472 w 602"/>
                <a:gd name="T27" fmla="*/ 25845463 h 580"/>
                <a:gd name="T28" fmla="*/ 25843138 w 602"/>
                <a:gd name="T29" fmla="*/ 19318704 h 580"/>
                <a:gd name="T30" fmla="*/ 24929472 w 602"/>
                <a:gd name="T31" fmla="*/ 12009021 h 580"/>
                <a:gd name="T32" fmla="*/ 39678193 w 602"/>
                <a:gd name="T33" fmla="*/ 0 h 580"/>
                <a:gd name="T34" fmla="*/ 53513248 w 602"/>
                <a:gd name="T35" fmla="*/ 12009021 h 580"/>
                <a:gd name="T36" fmla="*/ 52599581 w 602"/>
                <a:gd name="T37" fmla="*/ 19318704 h 580"/>
                <a:gd name="T38" fmla="*/ 54426914 w 602"/>
                <a:gd name="T39" fmla="*/ 25845463 h 580"/>
                <a:gd name="T40" fmla="*/ 51685915 w 602"/>
                <a:gd name="T41" fmla="*/ 29500304 h 580"/>
                <a:gd name="T42" fmla="*/ 48031249 w 602"/>
                <a:gd name="T43" fmla="*/ 38637768 h 580"/>
                <a:gd name="T44" fmla="*/ 48031249 w 602"/>
                <a:gd name="T45" fmla="*/ 46077877 h 580"/>
                <a:gd name="T46" fmla="*/ 57167913 w 602"/>
                <a:gd name="T47" fmla="*/ 49733080 h 580"/>
                <a:gd name="T48" fmla="*/ 69175635 w 602"/>
                <a:gd name="T49" fmla="*/ 53518347 h 580"/>
                <a:gd name="T50" fmla="*/ 78442719 w 602"/>
                <a:gd name="T51" fmla="*/ 71923702 h 5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02" h="580">
                  <a:moveTo>
                    <a:pt x="601" y="551"/>
                  </a:moveTo>
                  <a:lnTo>
                    <a:pt x="601" y="551"/>
                  </a:lnTo>
                  <a:cubicBezTo>
                    <a:pt x="601" y="572"/>
                    <a:pt x="594" y="579"/>
                    <a:pt x="572" y="579"/>
                  </a:cubicBezTo>
                  <a:cubicBezTo>
                    <a:pt x="28" y="579"/>
                    <a:pt x="28" y="579"/>
                    <a:pt x="28" y="579"/>
                  </a:cubicBezTo>
                  <a:cubicBezTo>
                    <a:pt x="14" y="579"/>
                    <a:pt x="0" y="572"/>
                    <a:pt x="0" y="551"/>
                  </a:cubicBezTo>
                  <a:cubicBezTo>
                    <a:pt x="0" y="551"/>
                    <a:pt x="0" y="452"/>
                    <a:pt x="78" y="410"/>
                  </a:cubicBezTo>
                  <a:cubicBezTo>
                    <a:pt x="120" y="388"/>
                    <a:pt x="106" y="410"/>
                    <a:pt x="163" y="381"/>
                  </a:cubicBezTo>
                  <a:cubicBezTo>
                    <a:pt x="219" y="360"/>
                    <a:pt x="233" y="353"/>
                    <a:pt x="233" y="353"/>
                  </a:cubicBezTo>
                  <a:cubicBezTo>
                    <a:pt x="233" y="296"/>
                    <a:pt x="233" y="296"/>
                    <a:pt x="233" y="296"/>
                  </a:cubicBezTo>
                  <a:cubicBezTo>
                    <a:pt x="233" y="296"/>
                    <a:pt x="212" y="275"/>
                    <a:pt x="205" y="226"/>
                  </a:cubicBezTo>
                  <a:cubicBezTo>
                    <a:pt x="191" y="233"/>
                    <a:pt x="191" y="212"/>
                    <a:pt x="191" y="198"/>
                  </a:cubicBezTo>
                  <a:cubicBezTo>
                    <a:pt x="191" y="183"/>
                    <a:pt x="184" y="148"/>
                    <a:pt x="198" y="148"/>
                  </a:cubicBezTo>
                  <a:cubicBezTo>
                    <a:pt x="191" y="127"/>
                    <a:pt x="191" y="99"/>
                    <a:pt x="191" y="92"/>
                  </a:cubicBezTo>
                  <a:cubicBezTo>
                    <a:pt x="198" y="49"/>
                    <a:pt x="240" y="0"/>
                    <a:pt x="304" y="0"/>
                  </a:cubicBezTo>
                  <a:cubicBezTo>
                    <a:pt x="375" y="0"/>
                    <a:pt x="410" y="49"/>
                    <a:pt x="410" y="92"/>
                  </a:cubicBezTo>
                  <a:cubicBezTo>
                    <a:pt x="410" y="99"/>
                    <a:pt x="410" y="127"/>
                    <a:pt x="403" y="148"/>
                  </a:cubicBezTo>
                  <a:cubicBezTo>
                    <a:pt x="424" y="148"/>
                    <a:pt x="417" y="183"/>
                    <a:pt x="417" y="198"/>
                  </a:cubicBezTo>
                  <a:cubicBezTo>
                    <a:pt x="417" y="212"/>
                    <a:pt x="410" y="233"/>
                    <a:pt x="396" y="226"/>
                  </a:cubicBezTo>
                  <a:cubicBezTo>
                    <a:pt x="389" y="275"/>
                    <a:pt x="368" y="296"/>
                    <a:pt x="368" y="296"/>
                  </a:cubicBezTo>
                  <a:cubicBezTo>
                    <a:pt x="368" y="353"/>
                    <a:pt x="368" y="353"/>
                    <a:pt x="368" y="353"/>
                  </a:cubicBezTo>
                  <a:cubicBezTo>
                    <a:pt x="368" y="353"/>
                    <a:pt x="382" y="360"/>
                    <a:pt x="438" y="381"/>
                  </a:cubicBezTo>
                  <a:cubicBezTo>
                    <a:pt x="502" y="410"/>
                    <a:pt x="481" y="388"/>
                    <a:pt x="530" y="410"/>
                  </a:cubicBezTo>
                  <a:cubicBezTo>
                    <a:pt x="601" y="452"/>
                    <a:pt x="601" y="551"/>
                    <a:pt x="601" y="551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1" name="TextBox 10"/>
          <p:cNvSpPr txBox="1"/>
          <p:nvPr/>
        </p:nvSpPr>
        <p:spPr>
          <a:xfrm>
            <a:off x="4055775" y="2858978"/>
            <a:ext cx="1335405" cy="25273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defTabSz="685800"/>
            <a:r>
              <a:rPr lang="en-US" altLang="zh-CN" sz="12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Zhang, WenXiao</a:t>
            </a:r>
            <a:endParaRPr lang="zh-CN" altLang="en-US" sz="1200" dirty="0">
              <a:solidFill>
                <a:srgbClr val="4B60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99160" y="1899285"/>
            <a:ext cx="738632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altLang="zh-CN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3D Gaussian Splatting </a:t>
            </a:r>
            <a:r>
              <a:rPr lang="ja-JP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を</a:t>
            </a:r>
            <a:r>
              <a:rPr lang="zh-CN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</a:t>
            </a:r>
            <a:r>
              <a:rPr lang="ja-JP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いたインタラクティブな</a:t>
            </a:r>
            <a:r>
              <a:rPr lang="en-US" altLang="zh-CN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VR</a:t>
            </a:r>
            <a:r>
              <a:rPr lang="ja-JP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システムの</a:t>
            </a:r>
            <a:r>
              <a:rPr lang="zh-CN" alt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構築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-1" y="3147020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研究計画</a:t>
            </a:r>
          </a:p>
        </p:txBody>
      </p:sp>
      <p:sp>
        <p:nvSpPr>
          <p:cNvPr id="81" name="矩形 80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83" name="矩形 82"/>
          <p:cNvSpPr/>
          <p:nvPr/>
        </p:nvSpPr>
        <p:spPr>
          <a:xfrm>
            <a:off x="486702" y="20360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研究现状</a:t>
            </a:r>
          </a:p>
        </p:txBody>
      </p:sp>
      <p:sp>
        <p:nvSpPr>
          <p:cNvPr id="85" name="矩形 84"/>
          <p:cNvSpPr/>
          <p:nvPr/>
        </p:nvSpPr>
        <p:spPr>
          <a:xfrm>
            <a:off x="486704" y="2432846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研究问题</a:t>
            </a:r>
          </a:p>
        </p:txBody>
      </p:sp>
      <p:sp>
        <p:nvSpPr>
          <p:cNvPr id="86" name="矩形 85"/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89" name="矩形 88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92" name="矩形 91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39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研究計画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B8D3D5D-F572-BF46-9ED5-44C5E1F3B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812857"/>
              </p:ext>
            </p:extLst>
          </p:nvPr>
        </p:nvGraphicFramePr>
        <p:xfrm>
          <a:off x="2195736" y="1298218"/>
          <a:ext cx="5832648" cy="2807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327">
                  <a:extLst>
                    <a:ext uri="{9D8B030D-6E8A-4147-A177-3AD203B41FA5}">
                      <a16:colId xmlns:a16="http://schemas.microsoft.com/office/drawing/2014/main" val="2804039618"/>
                    </a:ext>
                  </a:extLst>
                </a:gridCol>
                <a:gridCol w="4041321">
                  <a:extLst>
                    <a:ext uri="{9D8B030D-6E8A-4147-A177-3AD203B41FA5}">
                      <a16:colId xmlns:a16="http://schemas.microsoft.com/office/drawing/2014/main" val="4293751242"/>
                    </a:ext>
                  </a:extLst>
                </a:gridCol>
              </a:tblGrid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b="0" i="0" dirty="0">
                          <a:ea typeface="Meiryo" panose="020B0604030504040204" pitchFamily="34" charset="-128"/>
                        </a:rPr>
                        <a:t>スケジュール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n w="6350">
                            <a:noFill/>
                          </a:ln>
                          <a:solidFill>
                            <a:schemeClr val="bg1"/>
                          </a:solidFill>
                          <a:latin typeface="Impact" panose="020B0806030902050204" pitchFamily="34" charset="0"/>
                          <a:ea typeface="微软雅黑" panose="020B0503020204020204" pitchFamily="34" charset="-122"/>
                        </a:rPr>
                        <a:t>計画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30891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M1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第一学期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先行研究</a:t>
                      </a:r>
                      <a:r>
                        <a:rPr lang="ja-JP" altLang="en-US" sz="1400" dirty="0"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および実験用のコードフレームワークを構築</a:t>
                      </a:r>
                      <a:endParaRPr lang="en-US" altLang="zh-CN" sz="1400" dirty="0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713817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M1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第二学期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実験と手法の改善を並行して行います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898522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M2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第一学期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学術会議またはジャーナルへの投稿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610307"/>
                  </a:ext>
                </a:extLst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M2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第二学期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卒業論文の準備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66273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35788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76746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817703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58661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9"/>
          <p:cNvSpPr>
            <a:spLocks noEditPoints="1"/>
          </p:cNvSpPr>
          <p:nvPr/>
        </p:nvSpPr>
        <p:spPr bwMode="auto">
          <a:xfrm>
            <a:off x="8675447" y="92075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475572" y="7179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8307349" y="72219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7906118" y="72068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7047488" y="77985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13215" y="94248"/>
            <a:ext cx="132594" cy="132592"/>
            <a:chOff x="8689063" y="2493438"/>
            <a:chExt cx="156623" cy="156623"/>
          </a:xfrm>
        </p:grpSpPr>
        <p:sp>
          <p:nvSpPr>
            <p:cNvPr id="27" name="矩形 26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5809" y="94248"/>
            <a:ext cx="132594" cy="132592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2630320" y="2253083"/>
            <a:ext cx="3549672" cy="654015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pPr algn="r"/>
            <a:r>
              <a:rPr lang="zh-CN" altLang="en-US" sz="38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感谢老师的指导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2604099" y="3116992"/>
            <a:ext cx="3646391" cy="0"/>
          </a:xfrm>
          <a:prstGeom prst="line">
            <a:avLst/>
          </a:prstGeom>
          <a:ln w="28575">
            <a:solidFill>
              <a:srgbClr val="4B6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3972133" y="986780"/>
            <a:ext cx="887899" cy="887471"/>
            <a:chOff x="5364480" y="1371600"/>
            <a:chExt cx="1513840" cy="1513840"/>
          </a:xfrm>
        </p:grpSpPr>
        <p:sp>
          <p:nvSpPr>
            <p:cNvPr id="35" name="椭圆 34"/>
            <p:cNvSpPr/>
            <p:nvPr/>
          </p:nvSpPr>
          <p:spPr>
            <a:xfrm>
              <a:off x="5364480" y="1371600"/>
              <a:ext cx="1513840" cy="1513840"/>
            </a:xfrm>
            <a:prstGeom prst="ellipse">
              <a:avLst/>
            </a:prstGeom>
            <a:solidFill>
              <a:srgbClr val="4A5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 101"/>
            <p:cNvSpPr>
              <a:spLocks noChangeArrowheads="1"/>
            </p:cNvSpPr>
            <p:nvPr/>
          </p:nvSpPr>
          <p:spPr bwMode="auto">
            <a:xfrm>
              <a:off x="5576862" y="1726886"/>
              <a:ext cx="1048435" cy="803267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12" tIns="22856" rIns="45712" bIns="22856" anchor="ctr"/>
            <a:lstStyle/>
            <a:p>
              <a:pPr>
                <a:defRPr/>
              </a:pPr>
              <a:endParaRPr lang="en-US" sz="700" dirty="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555875" y="3218815"/>
            <a:ext cx="42049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Thank you for your guidance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-1" y="158878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94345" y="1653245"/>
            <a:ext cx="1100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7" name="矩形 26"/>
          <p:cNvSpPr/>
          <p:nvPr/>
        </p:nvSpPr>
        <p:spPr>
          <a:xfrm>
            <a:off x="490077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28" name="矩形 27"/>
          <p:cNvSpPr/>
          <p:nvPr/>
        </p:nvSpPr>
        <p:spPr>
          <a:xfrm>
            <a:off x="486704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86707" y="2432846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先行研究</a:t>
            </a:r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	</a:t>
            </a:r>
            <a:endParaRPr lang="ja-JP" altLang="zh-CN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35696" y="840958"/>
            <a:ext cx="6353810" cy="4556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一种利用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高斯球作为显式表示的技术，通过直接优化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高斯的空间分布与外观属性，从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2D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图像中重建场景并实现照片级实时渲染。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95" y="1907478"/>
            <a:ext cx="3396946" cy="191361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61" y="1817068"/>
            <a:ext cx="1354656" cy="90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32" y="1817068"/>
            <a:ext cx="1354656" cy="90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98" y="2973419"/>
            <a:ext cx="1354656" cy="90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32" y="2973419"/>
            <a:ext cx="1354656" cy="9000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915816" y="390360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5" name="箭头: 右 24"/>
          <p:cNvSpPr/>
          <p:nvPr/>
        </p:nvSpPr>
        <p:spPr>
          <a:xfrm>
            <a:off x="4716016" y="2762089"/>
            <a:ext cx="592023" cy="21132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333989" y="425158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不同视角的图像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222321" y="424645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重建后的三维场景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97615-5C0A-E741-9ABC-F5702D642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5DC6805-977F-EF3F-2072-4ACDE78009BD}"/>
              </a:ext>
            </a:extLst>
          </p:cNvPr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435AC11-6C73-6BD9-41CE-C643D0360AF6}"/>
              </a:ext>
            </a:extLst>
          </p:cNvPr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5A9B5A7-552F-6B5E-AC44-074B78579373}"/>
              </a:ext>
            </a:extLst>
          </p:cNvPr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6B23A08-4841-C232-7C51-DA75FBE708A9}"/>
              </a:ext>
            </a:extLst>
          </p:cNvPr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9EB7816-9608-388A-A52B-41764453AF67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5A418F7-EF0A-17E4-FAE2-EEBA7D9A4AEF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>
              <a:extLst>
                <a:ext uri="{FF2B5EF4-FFF2-40B4-BE49-F238E27FC236}">
                  <a16:creationId xmlns:a16="http://schemas.microsoft.com/office/drawing/2014/main" id="{1843E27E-6695-D656-31DB-A0F9C7459CBD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9DD7A3C-F541-EA6E-CA17-A1CB736F75AD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B38FCB5-FCB4-7AF0-377D-614FC82479F6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>
              <a:extLst>
                <a:ext uri="{FF2B5EF4-FFF2-40B4-BE49-F238E27FC236}">
                  <a16:creationId xmlns:a16="http://schemas.microsoft.com/office/drawing/2014/main" id="{FA04755A-F041-EC4C-D43B-FE98ECA17F4A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00B894D5-6A0B-67D8-76D2-102E4FD1C247}"/>
              </a:ext>
            </a:extLst>
          </p:cNvPr>
          <p:cNvSpPr/>
          <p:nvPr/>
        </p:nvSpPr>
        <p:spPr>
          <a:xfrm>
            <a:off x="-1" y="158878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02CD3216-45DC-A0D7-7064-E541AD53E0DC}"/>
              </a:ext>
            </a:extLst>
          </p:cNvPr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ED5EB442-BE99-C7E7-86A3-D2FD687D3E50}"/>
              </a:ext>
            </a:extLst>
          </p:cNvPr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3084B51B-73EC-0D0B-7760-7E59E09438D6}"/>
              </a:ext>
            </a:extLst>
          </p:cNvPr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5140045B-AD62-2370-7C47-E446BFA54894}"/>
              </a:ext>
            </a:extLst>
          </p:cNvPr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5C46946-1433-BF95-F1EB-0F04A433F295}"/>
              </a:ext>
            </a:extLst>
          </p:cNvPr>
          <p:cNvSpPr/>
          <p:nvPr/>
        </p:nvSpPr>
        <p:spPr>
          <a:xfrm>
            <a:off x="294345" y="1653245"/>
            <a:ext cx="1100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F78ECD5-A517-23AB-5DDD-3B7EECB63A25}"/>
              </a:ext>
            </a:extLst>
          </p:cNvPr>
          <p:cNvSpPr/>
          <p:nvPr/>
        </p:nvSpPr>
        <p:spPr>
          <a:xfrm>
            <a:off x="490077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515A3A5-FF8D-9DD6-EAFB-1C496216D069}"/>
              </a:ext>
            </a:extLst>
          </p:cNvPr>
          <p:cNvSpPr/>
          <p:nvPr/>
        </p:nvSpPr>
        <p:spPr>
          <a:xfrm>
            <a:off x="486704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4DDE23D-1F79-4FDB-61BA-73D4C7E70BAB}"/>
              </a:ext>
            </a:extLst>
          </p:cNvPr>
          <p:cNvSpPr/>
          <p:nvPr/>
        </p:nvSpPr>
        <p:spPr>
          <a:xfrm>
            <a:off x="486707" y="2432846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先行研究</a:t>
            </a:r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	</a:t>
            </a:r>
            <a:endParaRPr lang="ja-JP" altLang="zh-CN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89575D5D-5D06-EBF2-A160-65C99F439488}"/>
              </a:ext>
            </a:extLst>
          </p:cNvPr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95828C9-D16B-6EBD-0F4F-883B91FF3D74}"/>
              </a:ext>
            </a:extLst>
          </p:cNvPr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99B471B-28A0-393D-0410-240B8D103B19}"/>
              </a:ext>
            </a:extLst>
          </p:cNvPr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89AE662-F95C-321F-775B-024341E24994}"/>
              </a:ext>
            </a:extLst>
          </p:cNvPr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0B2033-60B2-6ACD-96ED-FFD98240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31" y="865840"/>
            <a:ext cx="7349685" cy="153118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3D392C3-4819-C1B4-7C36-B8DEBEABE539}"/>
              </a:ext>
            </a:extLst>
          </p:cNvPr>
          <p:cNvSpPr txBox="1"/>
          <p:nvPr/>
        </p:nvSpPr>
        <p:spPr>
          <a:xfrm>
            <a:off x="4123508" y="211182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8359FB-1A3F-B4F8-BEB0-BF10872C1455}"/>
              </a:ext>
            </a:extLst>
          </p:cNvPr>
          <p:cNvSpPr txBox="1"/>
          <p:nvPr/>
        </p:nvSpPr>
        <p:spPr>
          <a:xfrm>
            <a:off x="1317448" y="3422712"/>
            <a:ext cx="6582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该技术首先用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sfm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技术得到初始点云，再初始化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高斯的属性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位置，旋转系数，缩放系数，颜色系数，密度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。再收集摄像机发射到每个像素的射线所穿过的高斯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这一步可以通过光栅化加速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，使用体渲染公式计算得到最终的渲染图像。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08C34A-232C-80F3-98F2-89B7F7ACF0FB}"/>
              </a:ext>
            </a:extLst>
          </p:cNvPr>
          <p:cNvSpPr txBox="1"/>
          <p:nvPr/>
        </p:nvSpPr>
        <p:spPr>
          <a:xfrm>
            <a:off x="1710284" y="2697141"/>
            <a:ext cx="2031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Volume Render Equation:</a:t>
            </a:r>
            <a:endParaRPr lang="zh-CN" altLang="en-US" sz="12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C552739-07C7-255B-2950-F9917800D638}"/>
              </a:ext>
            </a:extLst>
          </p:cNvPr>
          <p:cNvCxnSpPr>
            <a:cxnSpLocks/>
          </p:cNvCxnSpPr>
          <p:nvPr/>
        </p:nvCxnSpPr>
        <p:spPr>
          <a:xfrm rot="16200000">
            <a:off x="7308304" y="250901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EE1B5CFA-1201-9C12-D6FC-6997AA6423DE}"/>
              </a:ext>
            </a:extLst>
          </p:cNvPr>
          <p:cNvSpPr/>
          <p:nvPr/>
        </p:nvSpPr>
        <p:spPr>
          <a:xfrm rot="1465172">
            <a:off x="7296453" y="3163063"/>
            <a:ext cx="324408" cy="1440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2570AC2-D15C-F346-BCB4-344501AE4398}"/>
              </a:ext>
            </a:extLst>
          </p:cNvPr>
          <p:cNvSpPr/>
          <p:nvPr/>
        </p:nvSpPr>
        <p:spPr>
          <a:xfrm>
            <a:off x="7467474" y="2947474"/>
            <a:ext cx="432048" cy="1372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1518256-11A2-8F9B-C1EC-5119DFCAF6C9}"/>
              </a:ext>
            </a:extLst>
          </p:cNvPr>
          <p:cNvSpPr/>
          <p:nvPr/>
        </p:nvSpPr>
        <p:spPr>
          <a:xfrm rot="19933473">
            <a:off x="7812871" y="2592487"/>
            <a:ext cx="252692" cy="42777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3F159A44-DFB9-143E-34A1-9E773B973DF1}"/>
              </a:ext>
            </a:extLst>
          </p:cNvPr>
          <p:cNvSpPr/>
          <p:nvPr/>
        </p:nvSpPr>
        <p:spPr>
          <a:xfrm>
            <a:off x="7845369" y="3180975"/>
            <a:ext cx="432048" cy="137227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1743904-C639-D5A8-B5F7-F6FA1DFA59B3}"/>
              </a:ext>
            </a:extLst>
          </p:cNvPr>
          <p:cNvSpPr/>
          <p:nvPr/>
        </p:nvSpPr>
        <p:spPr>
          <a:xfrm>
            <a:off x="7165567" y="2713973"/>
            <a:ext cx="432048" cy="13722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E2E66C9-D583-307E-52E7-BE3F9C49AD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69" y="2677956"/>
            <a:ext cx="2031497" cy="61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9811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D9C39-B4BF-78D2-2180-C5B2A0C05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44A9E63-24B3-DACF-948E-585E4CF3D4DD}"/>
              </a:ext>
            </a:extLst>
          </p:cNvPr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D3C8CC3-AD53-D93E-83AA-7345C8AC1877}"/>
              </a:ext>
            </a:extLst>
          </p:cNvPr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E362735-2238-8634-C759-CBDB8C1E7135}"/>
              </a:ext>
            </a:extLst>
          </p:cNvPr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6A9A207-3A20-CC39-D3FC-E74673F2BC96}"/>
              </a:ext>
            </a:extLst>
          </p:cNvPr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F2DF391-72C7-DCFD-D848-224A10758CBB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C754FE2-4398-B520-5A80-1B666B44AD5C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>
              <a:extLst>
                <a:ext uri="{FF2B5EF4-FFF2-40B4-BE49-F238E27FC236}">
                  <a16:creationId xmlns:a16="http://schemas.microsoft.com/office/drawing/2014/main" id="{E6C7A7CD-9DCC-83DF-C63C-B0F873AE6D79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AD7243C-2BC8-DB91-898A-0D3318A64E5B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735A726-A069-8544-84DF-D3025E7F3730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>
              <a:extLst>
                <a:ext uri="{FF2B5EF4-FFF2-40B4-BE49-F238E27FC236}">
                  <a16:creationId xmlns:a16="http://schemas.microsoft.com/office/drawing/2014/main" id="{C803DAF8-E652-3518-7E40-5F560FFAFE3C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8B77090F-FF50-D04D-02BA-627E6C433A60}"/>
              </a:ext>
            </a:extLst>
          </p:cNvPr>
          <p:cNvSpPr/>
          <p:nvPr/>
        </p:nvSpPr>
        <p:spPr>
          <a:xfrm>
            <a:off x="0" y="198929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3CA4CD2B-E1BF-CA81-3568-2ACF87C10258}"/>
              </a:ext>
            </a:extLst>
          </p:cNvPr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16497476-E684-C421-0629-AA560E86511C}"/>
              </a:ext>
            </a:extLst>
          </p:cNvPr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D8898D23-2CCF-4665-6B00-3A5E0EDD7B63}"/>
              </a:ext>
            </a:extLst>
          </p:cNvPr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3B6FFA4F-4335-9F9B-5593-C42252AE38F7}"/>
              </a:ext>
            </a:extLst>
          </p:cNvPr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2B0807C-41A2-5A5A-EC91-83DA4BE97579}"/>
              </a:ext>
            </a:extLst>
          </p:cNvPr>
          <p:cNvSpPr/>
          <p:nvPr/>
        </p:nvSpPr>
        <p:spPr>
          <a:xfrm>
            <a:off x="294345" y="1653245"/>
            <a:ext cx="1100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2F8BBA3-8244-8093-BE7E-7A06625F8926}"/>
              </a:ext>
            </a:extLst>
          </p:cNvPr>
          <p:cNvSpPr/>
          <p:nvPr/>
        </p:nvSpPr>
        <p:spPr>
          <a:xfrm>
            <a:off x="490077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4B88711-3FDB-DF94-8875-14B906DC250E}"/>
              </a:ext>
            </a:extLst>
          </p:cNvPr>
          <p:cNvSpPr/>
          <p:nvPr/>
        </p:nvSpPr>
        <p:spPr>
          <a:xfrm>
            <a:off x="486704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D68AB3B-FDEA-9265-7DC2-B53F42BA310B}"/>
              </a:ext>
            </a:extLst>
          </p:cNvPr>
          <p:cNvSpPr/>
          <p:nvPr/>
        </p:nvSpPr>
        <p:spPr>
          <a:xfrm>
            <a:off x="486707" y="2432846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先行研究</a:t>
            </a:r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	</a:t>
            </a:r>
            <a:endParaRPr lang="ja-JP" altLang="zh-CN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E971CCB0-322F-3F27-BCF1-B66BF9D34001}"/>
              </a:ext>
            </a:extLst>
          </p:cNvPr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0C7A79C-F3EA-AB68-086C-15C31E954891}"/>
              </a:ext>
            </a:extLst>
          </p:cNvPr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6907F50-1BB4-0713-17D9-09A20B01F17F}"/>
              </a:ext>
            </a:extLst>
          </p:cNvPr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1202544-40C2-2784-D233-4254EE2A1019}"/>
              </a:ext>
            </a:extLst>
          </p:cNvPr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4A482F-F261-70FD-F927-061F7EF93CF5}"/>
              </a:ext>
            </a:extLst>
          </p:cNvPr>
          <p:cNvSpPr txBox="1"/>
          <p:nvPr/>
        </p:nvSpPr>
        <p:spPr>
          <a:xfrm>
            <a:off x="1280513" y="569466"/>
            <a:ext cx="6940550" cy="130035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</a:t>
            </a:r>
            <a:r>
              <a:rPr lang="en-US" altLang="zh-CN" sz="12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</a:t>
            </a:r>
          </a:p>
          <a:p>
            <a:pPr indent="-228600">
              <a:lnSpc>
                <a:spcPct val="150000"/>
              </a:lnSpc>
              <a:buAutoNum type="arabicPeriod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点群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編集可能性（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Editability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-228600">
              <a:lnSpc>
                <a:spcPct val="150000"/>
              </a:lnSpc>
              <a:buAutoNum type="arabicPeriod"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-228600">
              <a:lnSpc>
                <a:spcPct val="150000"/>
              </a:lnSpc>
              <a:buAutoNum type="arabicPeriod"/>
            </a:pP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リアルタイムレンダリング性能の極大化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79153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238174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3DGS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与</a:t>
            </a:r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结合的工作</a:t>
            </a: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先行研究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07540" y="4927600"/>
            <a:ext cx="637857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Semantics-Controlled Gaussian Splatting for Outdoor Scene Reconstruction and Rendering in Virtual Reality— IEEE VR 2025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13963" y="3156756"/>
            <a:ext cx="2897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该论文通过在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高斯点中嵌入语义信息，实现了对大规模户外场景的高质量重建，并允许用户在虚拟现实（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）中对特定场景元素（如天空、水面）进行移除与替换。可以与现代游戏引擎无缝集成。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611611"/>
            <a:ext cx="6051185" cy="245102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940154" y="3209375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不足：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该方法依赖于预定义的标签，用户想编辑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与预定义标签集不一致的场景物体会很困难。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DA996-7413-DC52-32AC-D899D6613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DB0AE3C-DA30-E86D-E139-B01F41984016}"/>
              </a:ext>
            </a:extLst>
          </p:cNvPr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474446D-E3DD-1C24-F590-0EECB58E0F29}"/>
              </a:ext>
            </a:extLst>
          </p:cNvPr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E4930C2-D9A7-F04A-26A9-30A6618FF822}"/>
              </a:ext>
            </a:extLst>
          </p:cNvPr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3E881A7-BCD9-CA26-7D7B-8F58A4A887B3}"/>
              </a:ext>
            </a:extLst>
          </p:cNvPr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E1E3EF83-BCEE-4C91-ACE2-8E5D80F3D1C9}"/>
              </a:ext>
            </a:extLst>
          </p:cNvPr>
          <p:cNvSpPr/>
          <p:nvPr/>
        </p:nvSpPr>
        <p:spPr>
          <a:xfrm>
            <a:off x="0" y="238174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C58714F7-438F-56A7-EDEC-641288CE1907}"/>
              </a:ext>
            </a:extLst>
          </p:cNvPr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3898E847-47EF-8846-BC78-22FE25651C23}"/>
              </a:ext>
            </a:extLst>
          </p:cNvPr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427786E5-5D0B-75D8-E7A1-0A44A91002B9}"/>
              </a:ext>
            </a:extLst>
          </p:cNvPr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A9667A8F-7AAF-E10B-5532-D8BAD73440D6}"/>
              </a:ext>
            </a:extLst>
          </p:cNvPr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9B48F1C-C048-4E08-3D47-D8B8B179C6E8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1DA2777-659F-C571-8163-82BD70CB1499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>
              <a:extLst>
                <a:ext uri="{FF2B5EF4-FFF2-40B4-BE49-F238E27FC236}">
                  <a16:creationId xmlns:a16="http://schemas.microsoft.com/office/drawing/2014/main" id="{E742D652-412E-1FEF-D2D6-E0890D313BBE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FABAF8F-32A4-2421-840D-0960E9712AB4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F764B0D-6377-5C52-4C1D-0FD506870F4F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DB1D85D4-3817-6F35-EAC7-10FC49542E45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BC57BF1-3057-88A8-254C-0EBF0D9807D0}"/>
              </a:ext>
            </a:extLst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0986AE2-FA4A-52B1-E7EC-1524127D575A}"/>
              </a:ext>
            </a:extLst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C5A0280-4445-56E7-483A-4D8A57DC1611}"/>
              </a:ext>
            </a:extLst>
          </p:cNvPr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946CA06-FC90-E412-26F3-0F57D351F742}"/>
              </a:ext>
            </a:extLst>
          </p:cNvPr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1F3B613-4EB1-371D-97C3-84516FBB7DED}"/>
              </a:ext>
            </a:extLst>
          </p:cNvPr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1D51469-4E29-40F3-351D-3E2061BFB770}"/>
              </a:ext>
            </a:extLst>
          </p:cNvPr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18E6DFD0-F674-DC05-4DA7-4A85E0DA92A4}"/>
              </a:ext>
            </a:extLst>
          </p:cNvPr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44A8255-089A-D208-36B0-453A8C70B6F6}"/>
              </a:ext>
            </a:extLst>
          </p:cNvPr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4FF7904-82DF-6156-98FA-0E0346F82164}"/>
              </a:ext>
            </a:extLst>
          </p:cNvPr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3DGS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与</a:t>
            </a:r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结合的工作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F9472B4-8D81-A2C8-9896-E0DFF17C87D6}"/>
              </a:ext>
            </a:extLst>
          </p:cNvPr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先行研究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2A6B61-6483-8F4E-4297-1823928A3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540" y="681355"/>
            <a:ext cx="6748145" cy="23736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5F61E0-7C17-1D01-F1CE-7A08FAD4BF45}"/>
              </a:ext>
            </a:extLst>
          </p:cNvPr>
          <p:cNvSpPr txBox="1"/>
          <p:nvPr/>
        </p:nvSpPr>
        <p:spPr>
          <a:xfrm>
            <a:off x="2433990" y="4970580"/>
            <a:ext cx="5695756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VRSplat: Fast and Robust Gaussian Splatting for Virtual Reality — PACMCGIT 2025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1FC688-7F4B-1063-A68F-CCBD876A7DE4}"/>
              </a:ext>
            </a:extLst>
          </p:cNvPr>
          <p:cNvSpPr txBox="1"/>
          <p:nvPr/>
        </p:nvSpPr>
        <p:spPr>
          <a:xfrm>
            <a:off x="1515745" y="3188970"/>
            <a:ext cx="3048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VRSplat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根据人眼注视点将图像划分为不同大小的瓦片（Tiles）——中心高分辨率区域使用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16x16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像素的小瓦片，外围低分辨率区域使用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32x32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像素的大瓦片，并利用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visibility culling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剔除掉不在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显示器上渲染的部分。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0E540C-7C6D-5091-28E9-A12F2090574F}"/>
              </a:ext>
            </a:extLst>
          </p:cNvPr>
          <p:cNvSpPr txBox="1"/>
          <p:nvPr/>
        </p:nvSpPr>
        <p:spPr>
          <a:xfrm>
            <a:off x="5484495" y="322961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不足：</a:t>
            </a:r>
          </a:p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对物体细节处表现的不够精确。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253074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26345-2ED0-57C0-2C0D-E4606E6ED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A183992-CF9A-BAED-1940-E9B6CF30BF6D}"/>
              </a:ext>
            </a:extLst>
          </p:cNvPr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E401AB7-EE78-2BE3-3D0C-C70E596386E5}"/>
              </a:ext>
            </a:extLst>
          </p:cNvPr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5E5497F-54E9-435B-95AD-4979B7CBB624}"/>
              </a:ext>
            </a:extLst>
          </p:cNvPr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7F86ED9-AE93-FD3C-4227-16805B15E880}"/>
              </a:ext>
            </a:extLst>
          </p:cNvPr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165D35E-82CE-4174-78CD-B8C6FFF5E8A0}"/>
              </a:ext>
            </a:extLst>
          </p:cNvPr>
          <p:cNvSpPr/>
          <p:nvPr/>
        </p:nvSpPr>
        <p:spPr>
          <a:xfrm>
            <a:off x="0" y="275121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DC4A9C8D-03D5-E9F8-A7B4-FE7481852999}"/>
              </a:ext>
            </a:extLst>
          </p:cNvPr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254A47B-BD5C-98A0-5D32-C590FCC31CD8}"/>
              </a:ext>
            </a:extLst>
          </p:cNvPr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A3F4013-604F-9F93-70BA-CFB6B5BB662F}"/>
              </a:ext>
            </a:extLst>
          </p:cNvPr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4003578B-1921-99CA-E3CE-4E44696B14ED}"/>
              </a:ext>
            </a:extLst>
          </p:cNvPr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FDFCD37-40C9-5F04-F532-FFEF533350FD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77907B0-1334-ACD2-76BF-5C24789E3030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>
              <a:extLst>
                <a:ext uri="{FF2B5EF4-FFF2-40B4-BE49-F238E27FC236}">
                  <a16:creationId xmlns:a16="http://schemas.microsoft.com/office/drawing/2014/main" id="{6A79FAD7-A23D-9210-E81D-C9F27C320499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C5A45D3-E52D-3940-9E64-039615F07572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8A05C90-3AFE-CE16-AB64-FCAB5E6BB167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A2908DE8-8A3B-DD63-2F80-1BD1A88B3DCC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AF8EA97-E6C9-E46E-2450-41EA9A2F02A6}"/>
              </a:ext>
            </a:extLst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6AA6CAC-0B5D-4033-CED7-A2730BAF5657}"/>
              </a:ext>
            </a:extLst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7844259-AEC4-416C-9976-2EF41503C9A4}"/>
              </a:ext>
            </a:extLst>
          </p:cNvPr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E21051A-5D94-03B6-3C3A-F599346B65AC}"/>
              </a:ext>
            </a:extLst>
          </p:cNvPr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0B9DD7C-F13B-E655-7048-1AE01797D2DE}"/>
              </a:ext>
            </a:extLst>
          </p:cNvPr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07BCFF5-1A0C-8A6D-77E9-3054704757D5}"/>
              </a:ext>
            </a:extLst>
          </p:cNvPr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B5F29584-E296-0061-833D-B2988FBF699B}"/>
              </a:ext>
            </a:extLst>
          </p:cNvPr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034F56F-9429-B9AA-ED96-4309EF4C899F}"/>
              </a:ext>
            </a:extLst>
          </p:cNvPr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6E46BFC-E1E7-98F5-8DA8-22AD4A6B9E5F}"/>
              </a:ext>
            </a:extLst>
          </p:cNvPr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开放语义检测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8E43763-B220-5117-8C85-414DCDE503D9}"/>
              </a:ext>
            </a:extLst>
          </p:cNvPr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7" name="右箭头 3">
            <a:extLst>
              <a:ext uri="{FF2B5EF4-FFF2-40B4-BE49-F238E27FC236}">
                <a16:creationId xmlns:a16="http://schemas.microsoft.com/office/drawing/2014/main" id="{36ABD8BD-D88B-8810-6AE2-5E223DA68A72}"/>
              </a:ext>
            </a:extLst>
          </p:cNvPr>
          <p:cNvSpPr/>
          <p:nvPr/>
        </p:nvSpPr>
        <p:spPr>
          <a:xfrm>
            <a:off x="2669545" y="2281175"/>
            <a:ext cx="28348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4">
            <a:extLst>
              <a:ext uri="{FF2B5EF4-FFF2-40B4-BE49-F238E27FC236}">
                <a16:creationId xmlns:a16="http://schemas.microsoft.com/office/drawing/2014/main" id="{552C9E55-7B7A-132C-8B53-9B2A1579AA7B}"/>
              </a:ext>
            </a:extLst>
          </p:cNvPr>
          <p:cNvSpPr/>
          <p:nvPr/>
        </p:nvSpPr>
        <p:spPr>
          <a:xfrm>
            <a:off x="3582901" y="2281175"/>
            <a:ext cx="299829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33">
            <a:extLst>
              <a:ext uri="{FF2B5EF4-FFF2-40B4-BE49-F238E27FC236}">
                <a16:creationId xmlns:a16="http://schemas.microsoft.com/office/drawing/2014/main" id="{0647BDA3-B3E5-8E59-3386-4673EF53D11D}"/>
              </a:ext>
            </a:extLst>
          </p:cNvPr>
          <p:cNvSpPr/>
          <p:nvPr/>
        </p:nvSpPr>
        <p:spPr>
          <a:xfrm>
            <a:off x="6249416" y="2267612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DF9D4F7-40D5-942A-0038-BF659DA65848}"/>
              </a:ext>
            </a:extLst>
          </p:cNvPr>
          <p:cNvSpPr txBox="1"/>
          <p:nvPr/>
        </p:nvSpPr>
        <p:spPr>
          <a:xfrm>
            <a:off x="1571521" y="3647370"/>
            <a:ext cx="6724015" cy="1118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关于强烈依赖预定义标签的问题，计划引入开集语义检测解决。先通过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SAM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对输入图像进行分割，再输入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得到不同部分的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text embedding(768 dim)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。这些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将作为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ground truth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4AE8D8A-FA8C-7CC6-9905-2FC602B8B500}"/>
              </a:ext>
            </a:extLst>
          </p:cNvPr>
          <p:cNvSpPr/>
          <p:nvPr/>
        </p:nvSpPr>
        <p:spPr>
          <a:xfrm>
            <a:off x="2997800" y="2178880"/>
            <a:ext cx="505329" cy="4940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SAM</a:t>
            </a:r>
            <a:endParaRPr lang="zh-CN" altLang="en-US" sz="10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2EEB1F3-8145-87E5-6987-DDE8E8497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506" y="1951949"/>
            <a:ext cx="1195939" cy="90559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0F4A2CC-503E-3506-0143-A59BEE206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19" y="1977864"/>
            <a:ext cx="1185743" cy="905595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5BDEC2E-771C-D417-857A-22D5EAEE6597}"/>
              </a:ext>
            </a:extLst>
          </p:cNvPr>
          <p:cNvSpPr/>
          <p:nvPr/>
        </p:nvSpPr>
        <p:spPr>
          <a:xfrm>
            <a:off x="5617639" y="2129509"/>
            <a:ext cx="505329" cy="4940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</a:t>
            </a:r>
            <a:endParaRPr lang="zh-CN" altLang="en-US" sz="1000" dirty="0"/>
          </a:p>
        </p:txBody>
      </p:sp>
      <p:sp>
        <p:nvSpPr>
          <p:cNvPr id="19" name="右箭头 14">
            <a:extLst>
              <a:ext uri="{FF2B5EF4-FFF2-40B4-BE49-F238E27FC236}">
                <a16:creationId xmlns:a16="http://schemas.microsoft.com/office/drawing/2014/main" id="{EA2171FC-45A1-EDD1-D6C2-0FEA49BC81D4}"/>
              </a:ext>
            </a:extLst>
          </p:cNvPr>
          <p:cNvSpPr/>
          <p:nvPr/>
        </p:nvSpPr>
        <p:spPr>
          <a:xfrm>
            <a:off x="5224205" y="2275773"/>
            <a:ext cx="299829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9CE192E-996B-9942-CE4F-F4C8871E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980" y="1890649"/>
            <a:ext cx="1185743" cy="905595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BD137AB-814B-5E98-43BE-76F9BF60A24C}"/>
              </a:ext>
            </a:extLst>
          </p:cNvPr>
          <p:cNvCxnSpPr/>
          <p:nvPr/>
        </p:nvCxnSpPr>
        <p:spPr>
          <a:xfrm flipH="1" flipV="1">
            <a:off x="7596336" y="1490836"/>
            <a:ext cx="216024" cy="688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5CEBFF61-71F1-DAD3-84DA-16EFE5EE7D75}"/>
              </a:ext>
            </a:extLst>
          </p:cNvPr>
          <p:cNvSpPr/>
          <p:nvPr/>
        </p:nvSpPr>
        <p:spPr>
          <a:xfrm>
            <a:off x="6948264" y="1218264"/>
            <a:ext cx="1185742" cy="1987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 embedding 1</a:t>
            </a:r>
            <a:endParaRPr lang="zh-CN" altLang="en-US" sz="10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8414B70-4C76-9A63-EA4D-1EC44055F2D0}"/>
              </a:ext>
            </a:extLst>
          </p:cNvPr>
          <p:cNvCxnSpPr>
            <a:cxnSpLocks/>
          </p:cNvCxnSpPr>
          <p:nvPr/>
        </p:nvCxnSpPr>
        <p:spPr>
          <a:xfrm flipH="1">
            <a:off x="7406851" y="2758914"/>
            <a:ext cx="405509" cy="26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D7E3978B-0579-AB1B-BB1B-20CDBC157A38}"/>
              </a:ext>
            </a:extLst>
          </p:cNvPr>
          <p:cNvSpPr/>
          <p:nvPr/>
        </p:nvSpPr>
        <p:spPr>
          <a:xfrm>
            <a:off x="6813979" y="3088784"/>
            <a:ext cx="1185743" cy="198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 Embedding 2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3832649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51EA7-3935-6B41-58AE-41809C364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EBF7403-1C38-15A8-F34E-2D102495EBC6}"/>
              </a:ext>
            </a:extLst>
          </p:cNvPr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5627865-E7D6-A44F-0B23-2531ACE99947}"/>
              </a:ext>
            </a:extLst>
          </p:cNvPr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B67162C-A333-6E40-459D-9548F1296F91}"/>
              </a:ext>
            </a:extLst>
          </p:cNvPr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E3998F1-23FF-D0A1-493C-A596A6C26909}"/>
              </a:ext>
            </a:extLst>
          </p:cNvPr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9AD312B1-8666-D7F4-17D5-1D2793256F7B}"/>
              </a:ext>
            </a:extLst>
          </p:cNvPr>
          <p:cNvSpPr/>
          <p:nvPr/>
        </p:nvSpPr>
        <p:spPr>
          <a:xfrm>
            <a:off x="0" y="275121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131A0247-A7E7-CCCD-2AEB-F2477E43686F}"/>
              </a:ext>
            </a:extLst>
          </p:cNvPr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F2528590-631E-76FE-F529-1CE414D06CCD}"/>
              </a:ext>
            </a:extLst>
          </p:cNvPr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6FE39F2D-FD0F-6022-215C-48321468B7FA}"/>
              </a:ext>
            </a:extLst>
          </p:cNvPr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841167AF-7101-1412-0B3D-078BF57A0DC6}"/>
              </a:ext>
            </a:extLst>
          </p:cNvPr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44C0FF7-55D3-8C48-0A57-215411DE50B5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118AA85-2CB7-2547-6555-B53D683A9D7E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>
              <a:extLst>
                <a:ext uri="{FF2B5EF4-FFF2-40B4-BE49-F238E27FC236}">
                  <a16:creationId xmlns:a16="http://schemas.microsoft.com/office/drawing/2014/main" id="{B9C0A128-0E94-1C00-C456-427EA23336B8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7494BE3-6971-1236-B826-5FBABD89D362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3FFCE99-07BD-DB7B-49C5-97B591493A01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983CF4CC-1335-BB3D-5C51-390221301D0E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17FB9BA-E339-BFBF-A87F-D83F3DF7A926}"/>
              </a:ext>
            </a:extLst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8BED1E2-5057-03A5-6D6C-3A675764362E}"/>
              </a:ext>
            </a:extLst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B82F9E0-1875-FECA-0ACF-795CFA45897E}"/>
              </a:ext>
            </a:extLst>
          </p:cNvPr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EAF573-F4AB-D0CA-EEE5-FF874576B784}"/>
              </a:ext>
            </a:extLst>
          </p:cNvPr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44BBC52-8C41-43BB-FA0D-D5F59FB06FE8}"/>
              </a:ext>
            </a:extLst>
          </p:cNvPr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F975D8E-6C14-AF3D-7EBF-18C4511D1066}"/>
              </a:ext>
            </a:extLst>
          </p:cNvPr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20BB24D7-2605-7B1E-DF5C-4852490F9A3C}"/>
              </a:ext>
            </a:extLst>
          </p:cNvPr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3B52901-B8F5-25E9-A42A-8880E37097D5}"/>
              </a:ext>
            </a:extLst>
          </p:cNvPr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1837BB1-3A6D-BE12-CB94-3537DCBBE7C5}"/>
              </a:ext>
            </a:extLst>
          </p:cNvPr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开放语义检测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606462D-964E-3F74-71EE-0345E11EC04E}"/>
              </a:ext>
            </a:extLst>
          </p:cNvPr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5CE32E19-1935-1424-48A0-17AC0D503175}"/>
              </a:ext>
            </a:extLst>
          </p:cNvPr>
          <p:cNvSpPr/>
          <p:nvPr/>
        </p:nvSpPr>
        <p:spPr>
          <a:xfrm>
            <a:off x="2669545" y="2281175"/>
            <a:ext cx="28348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14">
            <a:extLst>
              <a:ext uri="{FF2B5EF4-FFF2-40B4-BE49-F238E27FC236}">
                <a16:creationId xmlns:a16="http://schemas.microsoft.com/office/drawing/2014/main" id="{6EFC49B3-7D75-151A-1150-637450415933}"/>
              </a:ext>
            </a:extLst>
          </p:cNvPr>
          <p:cNvSpPr/>
          <p:nvPr/>
        </p:nvSpPr>
        <p:spPr>
          <a:xfrm>
            <a:off x="3999986" y="2289335"/>
            <a:ext cx="300824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20">
            <a:extLst>
              <a:ext uri="{FF2B5EF4-FFF2-40B4-BE49-F238E27FC236}">
                <a16:creationId xmlns:a16="http://schemas.microsoft.com/office/drawing/2014/main" id="{643DF3A3-CED6-7FFA-A511-2ECE21412A32}"/>
              </a:ext>
            </a:extLst>
          </p:cNvPr>
          <p:cNvSpPr/>
          <p:nvPr/>
        </p:nvSpPr>
        <p:spPr>
          <a:xfrm>
            <a:off x="5510969" y="2267068"/>
            <a:ext cx="324241" cy="165778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右箭头 33">
            <a:extLst>
              <a:ext uri="{FF2B5EF4-FFF2-40B4-BE49-F238E27FC236}">
                <a16:creationId xmlns:a16="http://schemas.microsoft.com/office/drawing/2014/main" id="{2464F089-EB7A-1546-23F2-0DD5326CBA78}"/>
              </a:ext>
            </a:extLst>
          </p:cNvPr>
          <p:cNvSpPr/>
          <p:nvPr/>
        </p:nvSpPr>
        <p:spPr>
          <a:xfrm>
            <a:off x="6843443" y="2281175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2">
            <a:extLst>
              <a:ext uri="{FF2B5EF4-FFF2-40B4-BE49-F238E27FC236}">
                <a16:creationId xmlns:a16="http://schemas.microsoft.com/office/drawing/2014/main" id="{B6FFED26-FC95-4E42-D88F-04164364B34F}"/>
              </a:ext>
            </a:extLst>
          </p:cNvPr>
          <p:cNvSpPr/>
          <p:nvPr/>
        </p:nvSpPr>
        <p:spPr>
          <a:xfrm>
            <a:off x="4456130" y="1846919"/>
            <a:ext cx="949069" cy="111887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Embedding</a:t>
            </a:r>
          </a:p>
          <a:p>
            <a:pPr algn="ctr"/>
            <a:r>
              <a:rPr lang="en-US" altLang="zh-CN" sz="1000" dirty="0"/>
              <a:t>Feature Map</a:t>
            </a:r>
            <a:endParaRPr lang="zh-CN" altLang="en-US" sz="10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45DA39D-500B-4B01-D66B-1515AEAA464B}"/>
              </a:ext>
            </a:extLst>
          </p:cNvPr>
          <p:cNvSpPr txBox="1"/>
          <p:nvPr/>
        </p:nvSpPr>
        <p:spPr>
          <a:xfrm>
            <a:off x="1333721" y="3928986"/>
            <a:ext cx="7377069" cy="1118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关于训练：对于输入的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 gaussian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点，除了原本的属性再加上一个低维度的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emdedding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，通过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3dgs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的可微分渲染器渲染得到最终的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emdebbing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map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，再通过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decoder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解码出对应像素的高维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 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。用之前得到的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ground truth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与渲染得到的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 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训练优化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decoder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 embedding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在查找目标物体时，用户可以自行输入文本，经过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的文本编码器编码，再与场景中每个高斯的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Embedding(decode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计算相似度，筛选出相似度小于阈值的目标高斯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889DE73-66B0-EAA6-D380-AD1A9879DD74}"/>
              </a:ext>
            </a:extLst>
          </p:cNvPr>
          <p:cNvSpPr/>
          <p:nvPr/>
        </p:nvSpPr>
        <p:spPr>
          <a:xfrm>
            <a:off x="1459196" y="668000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49E0377-F008-AECB-9AA5-23C689DF0688}"/>
              </a:ext>
            </a:extLst>
          </p:cNvPr>
          <p:cNvSpPr/>
          <p:nvPr/>
        </p:nvSpPr>
        <p:spPr>
          <a:xfrm>
            <a:off x="1459196" y="920095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δ</a:t>
            </a:r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D004081-B87C-E028-3C41-9A8A1949C3AF}"/>
              </a:ext>
            </a:extLst>
          </p:cNvPr>
          <p:cNvSpPr/>
          <p:nvPr/>
        </p:nvSpPr>
        <p:spPr>
          <a:xfrm>
            <a:off x="1459195" y="1183900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D31EBEE-7DD8-F445-6A13-BCC7E43C7DCB}"/>
              </a:ext>
            </a:extLst>
          </p:cNvPr>
          <p:cNvSpPr/>
          <p:nvPr/>
        </p:nvSpPr>
        <p:spPr>
          <a:xfrm>
            <a:off x="1459195" y="1443632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491F23D-1507-6B39-32F3-B86FECFFEC6B}"/>
              </a:ext>
            </a:extLst>
          </p:cNvPr>
          <p:cNvSpPr/>
          <p:nvPr/>
        </p:nvSpPr>
        <p:spPr>
          <a:xfrm>
            <a:off x="1459195" y="1695727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30B19D3-10F2-1AA0-CA6D-BBB1BE70A8A6}"/>
              </a:ext>
            </a:extLst>
          </p:cNvPr>
          <p:cNvSpPr/>
          <p:nvPr/>
        </p:nvSpPr>
        <p:spPr>
          <a:xfrm>
            <a:off x="1464672" y="1985295"/>
            <a:ext cx="187438" cy="75966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右大括号 53">
            <a:extLst>
              <a:ext uri="{FF2B5EF4-FFF2-40B4-BE49-F238E27FC236}">
                <a16:creationId xmlns:a16="http://schemas.microsoft.com/office/drawing/2014/main" id="{C260B99D-CBBE-59D5-2BAF-66CA76F687D1}"/>
              </a:ext>
            </a:extLst>
          </p:cNvPr>
          <p:cNvSpPr/>
          <p:nvPr/>
        </p:nvSpPr>
        <p:spPr>
          <a:xfrm>
            <a:off x="1789493" y="1991319"/>
            <a:ext cx="127142" cy="7374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C50B9FA-37D6-C74D-5E35-A225C36F5C30}"/>
              </a:ext>
            </a:extLst>
          </p:cNvPr>
          <p:cNvSpPr txBox="1"/>
          <p:nvPr/>
        </p:nvSpPr>
        <p:spPr>
          <a:xfrm>
            <a:off x="1935598" y="2076131"/>
            <a:ext cx="7949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Low dim</a:t>
            </a:r>
          </a:p>
          <a:p>
            <a:r>
              <a:rPr lang="en-US" altLang="zh-CN" sz="1000" dirty="0"/>
              <a:t>Semantic</a:t>
            </a:r>
          </a:p>
          <a:p>
            <a:r>
              <a:rPr lang="en-US" altLang="zh-CN" sz="1000" dirty="0"/>
              <a:t>embedding</a:t>
            </a:r>
            <a:endParaRPr lang="zh-CN" altLang="en-US" sz="1000" dirty="0"/>
          </a:p>
        </p:txBody>
      </p:sp>
      <p:sp>
        <p:nvSpPr>
          <p:cNvPr id="56" name="右大括号 55">
            <a:extLst>
              <a:ext uri="{FF2B5EF4-FFF2-40B4-BE49-F238E27FC236}">
                <a16:creationId xmlns:a16="http://schemas.microsoft.com/office/drawing/2014/main" id="{F36610BA-BE99-4448-A276-F04E09C4E2E6}"/>
              </a:ext>
            </a:extLst>
          </p:cNvPr>
          <p:cNvSpPr/>
          <p:nvPr/>
        </p:nvSpPr>
        <p:spPr>
          <a:xfrm>
            <a:off x="1789492" y="726010"/>
            <a:ext cx="160507" cy="1185741"/>
          </a:xfrm>
          <a:prstGeom prst="righ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2083AE5-010F-0063-B34E-911543CAF4BD}"/>
              </a:ext>
            </a:extLst>
          </p:cNvPr>
          <p:cNvSpPr txBox="1"/>
          <p:nvPr/>
        </p:nvSpPr>
        <p:spPr>
          <a:xfrm>
            <a:off x="1974951" y="1129604"/>
            <a:ext cx="85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3d gaussian attribute</a:t>
            </a:r>
            <a:endParaRPr lang="zh-CN" altLang="en-US" sz="1000" dirty="0"/>
          </a:p>
        </p:txBody>
      </p:sp>
      <p:sp>
        <p:nvSpPr>
          <p:cNvPr id="64" name="梯形 63">
            <a:extLst>
              <a:ext uri="{FF2B5EF4-FFF2-40B4-BE49-F238E27FC236}">
                <a16:creationId xmlns:a16="http://schemas.microsoft.com/office/drawing/2014/main" id="{ACA5544D-1E03-FDD0-8E41-48812C54C44F}"/>
              </a:ext>
            </a:extLst>
          </p:cNvPr>
          <p:cNvSpPr/>
          <p:nvPr/>
        </p:nvSpPr>
        <p:spPr>
          <a:xfrm rot="16200000">
            <a:off x="6012681" y="2048444"/>
            <a:ext cx="665130" cy="628141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C3347AB-A5E8-A227-75C2-D5967760784D}"/>
              </a:ext>
            </a:extLst>
          </p:cNvPr>
          <p:cNvSpPr txBox="1"/>
          <p:nvPr/>
        </p:nvSpPr>
        <p:spPr>
          <a:xfrm>
            <a:off x="6007826" y="2204949"/>
            <a:ext cx="698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decoder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66" name="右大括号 65">
            <a:extLst>
              <a:ext uri="{FF2B5EF4-FFF2-40B4-BE49-F238E27FC236}">
                <a16:creationId xmlns:a16="http://schemas.microsoft.com/office/drawing/2014/main" id="{06B99E1A-679D-2F25-976B-4C211D58F5CA}"/>
              </a:ext>
            </a:extLst>
          </p:cNvPr>
          <p:cNvSpPr/>
          <p:nvPr/>
        </p:nvSpPr>
        <p:spPr>
          <a:xfrm>
            <a:off x="7673598" y="1721041"/>
            <a:ext cx="228785" cy="1185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DD21E0B-7EB1-CAFE-A7FF-AA295E06B1CC}"/>
              </a:ext>
            </a:extLst>
          </p:cNvPr>
          <p:cNvSpPr txBox="1"/>
          <p:nvPr/>
        </p:nvSpPr>
        <p:spPr>
          <a:xfrm>
            <a:off x="7837755" y="2029949"/>
            <a:ext cx="7806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High dim</a:t>
            </a:r>
          </a:p>
          <a:p>
            <a:r>
              <a:rPr lang="en-US" altLang="zh-CN" sz="1000" dirty="0"/>
              <a:t>CLIP</a:t>
            </a:r>
          </a:p>
          <a:p>
            <a:r>
              <a:rPr lang="en-US" altLang="zh-CN" sz="1000" dirty="0"/>
              <a:t>embedding</a:t>
            </a:r>
            <a:endParaRPr lang="zh-CN" altLang="en-US" sz="1000" dirty="0"/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D2F1F33A-3626-2B65-3D99-7E9C6B6F93F8}"/>
              </a:ext>
            </a:extLst>
          </p:cNvPr>
          <p:cNvSpPr/>
          <p:nvPr/>
        </p:nvSpPr>
        <p:spPr>
          <a:xfrm>
            <a:off x="2997800" y="2067544"/>
            <a:ext cx="949069" cy="605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Volume rendering</a:t>
            </a:r>
            <a:endParaRPr lang="zh-CN" altLang="en-US" sz="1000" dirty="0"/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C25F070F-4221-4B17-BC61-95FF28AD6F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5" y="798309"/>
            <a:ext cx="2143810" cy="574726"/>
          </a:xfrm>
          <a:prstGeom prst="rect">
            <a:avLst/>
          </a:prstGeom>
        </p:spPr>
      </p:pic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A7AA762-948F-1271-E6AA-7180ED67FE1A}"/>
              </a:ext>
            </a:extLst>
          </p:cNvPr>
          <p:cNvCxnSpPr>
            <a:stCxn id="68" idx="0"/>
            <a:endCxn id="69" idx="2"/>
          </p:cNvCxnSpPr>
          <p:nvPr/>
        </p:nvCxnSpPr>
        <p:spPr>
          <a:xfrm flipV="1">
            <a:off x="3472335" y="1373035"/>
            <a:ext cx="1180965" cy="69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32">
            <a:extLst>
              <a:ext uri="{FF2B5EF4-FFF2-40B4-BE49-F238E27FC236}">
                <a16:creationId xmlns:a16="http://schemas.microsoft.com/office/drawing/2014/main" id="{384EE43F-6C7B-19A8-5532-48D1C1D783C6}"/>
              </a:ext>
            </a:extLst>
          </p:cNvPr>
          <p:cNvSpPr/>
          <p:nvPr/>
        </p:nvSpPr>
        <p:spPr>
          <a:xfrm>
            <a:off x="1468575" y="3335153"/>
            <a:ext cx="1180067" cy="172862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input text:</a:t>
            </a:r>
            <a:r>
              <a:rPr lang="zh-CN" altLang="en-US" sz="1000" dirty="0"/>
              <a:t>苹果</a:t>
            </a:r>
          </a:p>
        </p:txBody>
      </p:sp>
      <p:sp>
        <p:nvSpPr>
          <p:cNvPr id="12" name="右箭头 3">
            <a:extLst>
              <a:ext uri="{FF2B5EF4-FFF2-40B4-BE49-F238E27FC236}">
                <a16:creationId xmlns:a16="http://schemas.microsoft.com/office/drawing/2014/main" id="{92874E93-FBF9-F497-2592-AD0F6885CA6B}"/>
              </a:ext>
            </a:extLst>
          </p:cNvPr>
          <p:cNvSpPr/>
          <p:nvPr/>
        </p:nvSpPr>
        <p:spPr>
          <a:xfrm>
            <a:off x="2812954" y="3348059"/>
            <a:ext cx="28348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32">
            <a:extLst>
              <a:ext uri="{FF2B5EF4-FFF2-40B4-BE49-F238E27FC236}">
                <a16:creationId xmlns:a16="http://schemas.microsoft.com/office/drawing/2014/main" id="{0619225F-F79A-5C81-8B93-62327BE9090A}"/>
              </a:ext>
            </a:extLst>
          </p:cNvPr>
          <p:cNvSpPr/>
          <p:nvPr/>
        </p:nvSpPr>
        <p:spPr>
          <a:xfrm>
            <a:off x="3196174" y="3332752"/>
            <a:ext cx="1180067" cy="1728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 Embedding</a:t>
            </a:r>
            <a:endParaRPr lang="zh-CN" altLang="en-US" sz="1000" dirty="0"/>
          </a:p>
        </p:txBody>
      </p:sp>
      <p:sp>
        <p:nvSpPr>
          <p:cNvPr id="15" name="右箭头 20">
            <a:extLst>
              <a:ext uri="{FF2B5EF4-FFF2-40B4-BE49-F238E27FC236}">
                <a16:creationId xmlns:a16="http://schemas.microsoft.com/office/drawing/2014/main" id="{E2AECE33-1903-0440-5D19-7BFC076AD30D}"/>
              </a:ext>
            </a:extLst>
          </p:cNvPr>
          <p:cNvSpPr/>
          <p:nvPr/>
        </p:nvSpPr>
        <p:spPr>
          <a:xfrm>
            <a:off x="4481942" y="3307315"/>
            <a:ext cx="1008233" cy="2192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与场景中每个</a:t>
            </a:r>
            <a:endParaRPr lang="en-US" altLang="zh-CN" sz="1000" dirty="0">
              <a:solidFill>
                <a:schemeClr val="tx1"/>
              </a:solidFill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高斯计算相似度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C5A49F4-8F2B-BF71-2221-39B74EF74322}"/>
              </a:ext>
            </a:extLst>
          </p:cNvPr>
          <p:cNvSpPr/>
          <p:nvPr/>
        </p:nvSpPr>
        <p:spPr>
          <a:xfrm>
            <a:off x="5950418" y="3124750"/>
            <a:ext cx="214236" cy="46373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722088A-F0DE-733C-1527-8CD57642019B}"/>
              </a:ext>
            </a:extLst>
          </p:cNvPr>
          <p:cNvSpPr/>
          <p:nvPr/>
        </p:nvSpPr>
        <p:spPr>
          <a:xfrm rot="2374212">
            <a:off x="6310349" y="3474513"/>
            <a:ext cx="214236" cy="46373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12E1B49-B674-1082-81AC-63EB48D4A907}"/>
              </a:ext>
            </a:extLst>
          </p:cNvPr>
          <p:cNvSpPr/>
          <p:nvPr/>
        </p:nvSpPr>
        <p:spPr>
          <a:xfrm rot="17081473">
            <a:off x="5715892" y="3461153"/>
            <a:ext cx="214236" cy="46373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EEC71A3-9CBE-F1C2-940E-C19A8BB99462}"/>
              </a:ext>
            </a:extLst>
          </p:cNvPr>
          <p:cNvSpPr txBox="1"/>
          <p:nvPr/>
        </p:nvSpPr>
        <p:spPr>
          <a:xfrm>
            <a:off x="5713184" y="3213189"/>
            <a:ext cx="1008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embedding1</a:t>
            </a:r>
            <a:endParaRPr lang="zh-CN" altLang="en-US" sz="10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D0C1EFB-4439-76D6-2AA4-CF4B59DDEB2D}"/>
              </a:ext>
            </a:extLst>
          </p:cNvPr>
          <p:cNvSpPr txBox="1"/>
          <p:nvPr/>
        </p:nvSpPr>
        <p:spPr>
          <a:xfrm>
            <a:off x="5290756" y="3589332"/>
            <a:ext cx="1008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embedding2</a:t>
            </a:r>
            <a:endParaRPr lang="zh-CN" altLang="en-US" sz="10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88BF1EA-5747-7C2C-A57C-784990E44CE2}"/>
              </a:ext>
            </a:extLst>
          </p:cNvPr>
          <p:cNvSpPr txBox="1"/>
          <p:nvPr/>
        </p:nvSpPr>
        <p:spPr>
          <a:xfrm>
            <a:off x="6037425" y="3543375"/>
            <a:ext cx="870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embedding3</a:t>
            </a:r>
            <a:endParaRPr lang="zh-CN" altLang="en-US" sz="1000" dirty="0"/>
          </a:p>
        </p:txBody>
      </p:sp>
      <p:sp>
        <p:nvSpPr>
          <p:cNvPr id="71" name="右箭头 33">
            <a:extLst>
              <a:ext uri="{FF2B5EF4-FFF2-40B4-BE49-F238E27FC236}">
                <a16:creationId xmlns:a16="http://schemas.microsoft.com/office/drawing/2014/main" id="{9700A17B-E42B-4CEE-604C-11B16333987F}"/>
              </a:ext>
            </a:extLst>
          </p:cNvPr>
          <p:cNvSpPr/>
          <p:nvPr/>
        </p:nvSpPr>
        <p:spPr>
          <a:xfrm>
            <a:off x="6814349" y="3341567"/>
            <a:ext cx="868793" cy="246221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根据相似度查找</a:t>
            </a: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40BED0BA-AE7F-955E-1583-FF1723F22E7E}"/>
              </a:ext>
            </a:extLst>
          </p:cNvPr>
          <p:cNvSpPr/>
          <p:nvPr/>
        </p:nvSpPr>
        <p:spPr>
          <a:xfrm>
            <a:off x="8104361" y="3232316"/>
            <a:ext cx="214236" cy="46373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目标高斯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A5CE2EA1-0466-8A31-FE14-E0F1EDBEBD72}"/>
              </a:ext>
            </a:extLst>
          </p:cNvPr>
          <p:cNvSpPr/>
          <p:nvPr/>
        </p:nvSpPr>
        <p:spPr>
          <a:xfrm>
            <a:off x="7363600" y="1720468"/>
            <a:ext cx="228785" cy="118573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814294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5A6E8-9F98-775B-DCCF-A516BE387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EE57A7D-B631-D91A-C4FD-ABA7B6369338}"/>
              </a:ext>
            </a:extLst>
          </p:cNvPr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91604B2-E8E5-8155-9A74-17432B821C43}"/>
              </a:ext>
            </a:extLst>
          </p:cNvPr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953D44D-A3BE-16B8-93A2-A0ED3A89B29C}"/>
              </a:ext>
            </a:extLst>
          </p:cNvPr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C7E1242-C57D-5635-8295-FAF970CC46BF}"/>
              </a:ext>
            </a:extLst>
          </p:cNvPr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657EF3D7-0472-1DE0-29D1-DC4165DF6705}"/>
              </a:ext>
            </a:extLst>
          </p:cNvPr>
          <p:cNvSpPr/>
          <p:nvPr/>
        </p:nvSpPr>
        <p:spPr>
          <a:xfrm>
            <a:off x="0" y="275121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CC1F0D0C-6E7B-6C97-8C1D-B121A9F7D996}"/>
              </a:ext>
            </a:extLst>
          </p:cNvPr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3E6158DF-8E41-32F0-EE8E-57B0D907E42B}"/>
              </a:ext>
            </a:extLst>
          </p:cNvPr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05F3C4C8-B780-E017-CE71-2F9EDB967E1E}"/>
              </a:ext>
            </a:extLst>
          </p:cNvPr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11161F0A-4969-BE50-FD68-98F22EE5E06F}"/>
              </a:ext>
            </a:extLst>
          </p:cNvPr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C96D406-C5B7-8713-232B-37C9C0E7F598}"/>
              </a:ext>
            </a:extLst>
          </p:cNvPr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1D72EE6-473D-3C29-CF88-6CDB4DD9A16D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>
              <a:extLst>
                <a:ext uri="{FF2B5EF4-FFF2-40B4-BE49-F238E27FC236}">
                  <a16:creationId xmlns:a16="http://schemas.microsoft.com/office/drawing/2014/main" id="{634F1464-89BE-669E-6F38-C5D6B827204E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475DF7A-57A9-4C2A-517F-CF0FB7B9B26D}"/>
              </a:ext>
            </a:extLst>
          </p:cNvPr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845CDAC-82CE-C96C-295A-C41A379E378F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06FC70A2-35B1-6D10-22D1-2B219A90BB56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A293365-0707-1EDF-92C9-E777B5E26408}"/>
              </a:ext>
            </a:extLst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EA25290-E3EF-07DB-FCE7-4B0A85D54634}"/>
              </a:ext>
            </a:extLst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F37716F-B51A-55BE-040E-1223F8C0E329}"/>
              </a:ext>
            </a:extLst>
          </p:cNvPr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A57897A-33D9-F77D-071F-76834392E893}"/>
              </a:ext>
            </a:extLst>
          </p:cNvPr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D4CBDE0-C384-3032-6C66-D3B60B11D321}"/>
              </a:ext>
            </a:extLst>
          </p:cNvPr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7EA714D-1BCB-FEE8-837F-6AC076CBC056}"/>
              </a:ext>
            </a:extLst>
          </p:cNvPr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A7486DB0-F79C-4494-D578-F78448BA6CD2}"/>
              </a:ext>
            </a:extLst>
          </p:cNvPr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E169C96-018B-DE9B-BCFE-E7DD16354347}"/>
              </a:ext>
            </a:extLst>
          </p:cNvPr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BE9CD54-52E1-CEC9-8CB3-6C907E846E6E}"/>
              </a:ext>
            </a:extLst>
          </p:cNvPr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引入</a:t>
            </a:r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LOD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768F178-0C74-305A-7058-3FD7528736D0}"/>
              </a:ext>
            </a:extLst>
          </p:cNvPr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7" name="Rectangle 66">
            <a:extLst>
              <a:ext uri="{FF2B5EF4-FFF2-40B4-BE49-F238E27FC236}">
                <a16:creationId xmlns:a16="http://schemas.microsoft.com/office/drawing/2014/main" id="{0D08AB64-368E-5505-E4B7-52673CED3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3627" y="1616928"/>
            <a:ext cx="4465723" cy="25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 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0A8680F-C252-A8A0-27C0-DC0F16ADE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195" y="962769"/>
            <a:ext cx="911173" cy="858893"/>
          </a:xfrm>
          <a:prstGeom prst="rect">
            <a:avLst/>
          </a:prstGeom>
        </p:spPr>
      </p:pic>
      <p:sp>
        <p:nvSpPr>
          <p:cNvPr id="13" name="矩形: 圆角 32">
            <a:extLst>
              <a:ext uri="{FF2B5EF4-FFF2-40B4-BE49-F238E27FC236}">
                <a16:creationId xmlns:a16="http://schemas.microsoft.com/office/drawing/2014/main" id="{9201D388-86D3-4B89-152F-4388D19EB0FD}"/>
              </a:ext>
            </a:extLst>
          </p:cNvPr>
          <p:cNvSpPr/>
          <p:nvPr/>
        </p:nvSpPr>
        <p:spPr>
          <a:xfrm>
            <a:off x="3131840" y="858994"/>
            <a:ext cx="790431" cy="111887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Scene gaussian</a:t>
            </a:r>
            <a:endParaRPr lang="zh-CN" altLang="en-US" sz="1200" dirty="0"/>
          </a:p>
        </p:txBody>
      </p:sp>
      <p:sp>
        <p:nvSpPr>
          <p:cNvPr id="14" name="右箭头 33">
            <a:extLst>
              <a:ext uri="{FF2B5EF4-FFF2-40B4-BE49-F238E27FC236}">
                <a16:creationId xmlns:a16="http://schemas.microsoft.com/office/drawing/2014/main" id="{0173B5EB-2E26-4027-3502-2F4B0F567B1C}"/>
              </a:ext>
            </a:extLst>
          </p:cNvPr>
          <p:cNvSpPr/>
          <p:nvPr/>
        </p:nvSpPr>
        <p:spPr>
          <a:xfrm>
            <a:off x="4021827" y="1384004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273EE4-12D7-9FD5-2962-1317396AE086}"/>
              </a:ext>
            </a:extLst>
          </p:cNvPr>
          <p:cNvSpPr txBox="1"/>
          <p:nvPr/>
        </p:nvSpPr>
        <p:spPr>
          <a:xfrm>
            <a:off x="3848997" y="1019751"/>
            <a:ext cx="818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稀疏体素化</a:t>
            </a:r>
            <a:endParaRPr lang="en-US" altLang="zh-CN" sz="1000" dirty="0"/>
          </a:p>
          <a:p>
            <a:r>
              <a:rPr lang="en-US" altLang="zh-CN" sz="1000" dirty="0"/>
              <a:t>     (SVO)</a:t>
            </a:r>
            <a:endParaRPr lang="zh-CN" altLang="en-US" sz="1000" dirty="0"/>
          </a:p>
        </p:txBody>
      </p:sp>
      <p:sp>
        <p:nvSpPr>
          <p:cNvPr id="16" name="右箭头 33">
            <a:extLst>
              <a:ext uri="{FF2B5EF4-FFF2-40B4-BE49-F238E27FC236}">
                <a16:creationId xmlns:a16="http://schemas.microsoft.com/office/drawing/2014/main" id="{4493AF74-1E3F-62E9-AC0C-672D572EB758}"/>
              </a:ext>
            </a:extLst>
          </p:cNvPr>
          <p:cNvSpPr/>
          <p:nvPr/>
        </p:nvSpPr>
        <p:spPr>
          <a:xfrm>
            <a:off x="5694148" y="1324035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32">
            <a:extLst>
              <a:ext uri="{FF2B5EF4-FFF2-40B4-BE49-F238E27FC236}">
                <a16:creationId xmlns:a16="http://schemas.microsoft.com/office/drawing/2014/main" id="{35103C9D-4F06-4D86-B88A-0CD3D3299D6E}"/>
              </a:ext>
            </a:extLst>
          </p:cNvPr>
          <p:cNvSpPr/>
          <p:nvPr/>
        </p:nvSpPr>
        <p:spPr>
          <a:xfrm>
            <a:off x="6314155" y="884536"/>
            <a:ext cx="911173" cy="1142445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分区生成不同层次的高斯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86790CC-E74B-4282-6923-333C71B7886A}"/>
              </a:ext>
            </a:extLst>
          </p:cNvPr>
          <p:cNvSpPr txBox="1"/>
          <p:nvPr/>
        </p:nvSpPr>
        <p:spPr>
          <a:xfrm>
            <a:off x="1610792" y="1167409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Offline Stage: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E252344-5FF2-A20A-1556-86B52D74E193}"/>
              </a:ext>
            </a:extLst>
          </p:cNvPr>
          <p:cNvSpPr txBox="1"/>
          <p:nvPr/>
        </p:nvSpPr>
        <p:spPr>
          <a:xfrm>
            <a:off x="1547664" y="2814557"/>
            <a:ext cx="1430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Online Stage:</a:t>
            </a:r>
            <a:endParaRPr lang="zh-CN" altLang="en-US" dirty="0"/>
          </a:p>
        </p:txBody>
      </p:sp>
      <p:pic>
        <p:nvPicPr>
          <p:cNvPr id="20" name="图形 19" descr="摄像机">
            <a:extLst>
              <a:ext uri="{FF2B5EF4-FFF2-40B4-BE49-F238E27FC236}">
                <a16:creationId xmlns:a16="http://schemas.microsoft.com/office/drawing/2014/main" id="{6BD319A7-1820-F347-B8AF-753D2FF39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7927" y="2793855"/>
            <a:ext cx="458580" cy="45858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882387E-4903-8308-D4E9-FB386253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997" y="2578579"/>
            <a:ext cx="911173" cy="858893"/>
          </a:xfrm>
          <a:prstGeom prst="rect">
            <a:avLst/>
          </a:prstGeom>
        </p:spPr>
      </p:pic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BAECDBE-3C65-E2A3-C227-461B80A296EC}"/>
              </a:ext>
            </a:extLst>
          </p:cNvPr>
          <p:cNvCxnSpPr/>
          <p:nvPr/>
        </p:nvCxnSpPr>
        <p:spPr>
          <a:xfrm flipV="1">
            <a:off x="3436507" y="2999223"/>
            <a:ext cx="585320" cy="9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右箭头 33">
            <a:extLst>
              <a:ext uri="{FF2B5EF4-FFF2-40B4-BE49-F238E27FC236}">
                <a16:creationId xmlns:a16="http://schemas.microsoft.com/office/drawing/2014/main" id="{284E3994-5B94-50E1-1751-C4AD1509E49A}"/>
              </a:ext>
            </a:extLst>
          </p:cNvPr>
          <p:cNvSpPr/>
          <p:nvPr/>
        </p:nvSpPr>
        <p:spPr>
          <a:xfrm>
            <a:off x="4895578" y="2911573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C12B9DA2-8039-550E-B411-04ECBD125D2E}"/>
              </a:ext>
            </a:extLst>
          </p:cNvPr>
          <p:cNvSpPr/>
          <p:nvPr/>
        </p:nvSpPr>
        <p:spPr>
          <a:xfrm>
            <a:off x="5435513" y="2656986"/>
            <a:ext cx="949069" cy="605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选择合适的</a:t>
            </a:r>
            <a:r>
              <a:rPr lang="en-US" altLang="zh-CN" sz="1000" dirty="0"/>
              <a:t>LOD</a:t>
            </a:r>
            <a:r>
              <a:rPr lang="zh-CN" altLang="en-US" sz="1000" dirty="0"/>
              <a:t>渲染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6E6E31B6-A876-E72B-2D40-C7BB80688BD0}"/>
              </a:ext>
            </a:extLst>
          </p:cNvPr>
          <p:cNvSpPr txBox="1"/>
          <p:nvPr/>
        </p:nvSpPr>
        <p:spPr>
          <a:xfrm>
            <a:off x="1610792" y="3939108"/>
            <a:ext cx="782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引入图形学的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机制，首先在离线阶段对场景体素化，然后对不同区域生成不同层次的高斯，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为最精细，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的高斯数量只有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的一半，以此类推，生成到指定层数即可。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然后在在线渲染阶段，目标区域根据当前到摄像机之间的距离或者其他标准，选中合适的层级高斯进行渲染。</a:t>
            </a:r>
          </a:p>
        </p:txBody>
      </p:sp>
    </p:spTree>
    <p:extLst>
      <p:ext uri="{BB962C8B-B14F-4D97-AF65-F5344CB8AC3E}">
        <p14:creationId xmlns:p14="http://schemas.microsoft.com/office/powerpoint/2010/main" val="260858711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807.白色网页式毕业答辩动态PPT模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861</Words>
  <Application>Microsoft Office PowerPoint</Application>
  <PresentationFormat>自定义</PresentationFormat>
  <Paragraphs>139</Paragraphs>
  <Slides>11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Meiryo</vt:lpstr>
      <vt:lpstr>MS PGothic</vt:lpstr>
      <vt:lpstr>等线</vt:lpstr>
      <vt:lpstr>微软雅黑</vt:lpstr>
      <vt:lpstr>Arial</vt:lpstr>
      <vt:lpstr>Calibri</vt:lpstr>
      <vt:lpstr>Impact</vt:lpstr>
      <vt:lpstr>Times New Roman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蓝色网页毕业答辩</dc:title>
  <dc:creator>第一PPT</dc:creator>
  <cp:keywords>www.1ppt.com</cp:keywords>
  <dc:description>www.1ppt.com</dc:description>
  <cp:lastModifiedBy>T204613</cp:lastModifiedBy>
  <cp:revision>414</cp:revision>
  <dcterms:created xsi:type="dcterms:W3CDTF">2016-02-19T15:24:00Z</dcterms:created>
  <dcterms:modified xsi:type="dcterms:W3CDTF">2026-01-14T10:37:53Z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E2A9D829882546CE8BA978FE2CBE8A70</vt:lpwstr>
  </property>
</Properties>
</file>